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76" r:id="rId2"/>
    <p:sldId id="1891" r:id="rId3"/>
    <p:sldId id="1892" r:id="rId4"/>
    <p:sldId id="18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1894" r:id="rId24"/>
    <p:sldId id="1895" r:id="rId25"/>
    <p:sldId id="1896" r:id="rId26"/>
    <p:sldId id="1897" r:id="rId27"/>
    <p:sldId id="1898" r:id="rId28"/>
    <p:sldId id="1899" r:id="rId29"/>
    <p:sldId id="1900" r:id="rId30"/>
    <p:sldId id="1901" r:id="rId31"/>
    <p:sldId id="1902" r:id="rId32"/>
    <p:sldId id="1903" r:id="rId33"/>
    <p:sldId id="1904" r:id="rId34"/>
    <p:sldId id="1905" r:id="rId35"/>
    <p:sldId id="1907" r:id="rId36"/>
    <p:sldId id="1906" r:id="rId37"/>
    <p:sldId id="1908" r:id="rId38"/>
    <p:sldId id="1909" r:id="rId39"/>
    <p:sldId id="1910" r:id="rId40"/>
    <p:sldId id="1911" r:id="rId41"/>
    <p:sldId id="1913" r:id="rId42"/>
    <p:sldId id="1915" r:id="rId43"/>
    <p:sldId id="1916" r:id="rId44"/>
    <p:sldId id="1914" r:id="rId45"/>
    <p:sldId id="1912" r:id="rId46"/>
    <p:sldId id="1917" r:id="rId47"/>
    <p:sldId id="1918" r:id="rId48"/>
    <p:sldId id="1919" r:id="rId49"/>
    <p:sldId id="1920" r:id="rId50"/>
    <p:sldId id="1921" r:id="rId51"/>
    <p:sldId id="1923" r:id="rId52"/>
    <p:sldId id="1922" r:id="rId53"/>
    <p:sldId id="1924" r:id="rId54"/>
    <p:sldId id="192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7CA5-3446-40C9-846F-7DC913B6519C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6A87-D03D-4D7D-BED6-D3478B48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F3-DAD3-2AE4-955A-6D8A331C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2375-0E3F-15DD-E4A3-0A252A29D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07A6-F176-8981-320F-460CEC14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AFDA-CFA9-FDEE-2597-8C8D8E8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D7A2-C826-16F1-8087-C60A696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0F5-411F-B570-C78D-7C66E4D5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B418-5688-A77C-A88E-382090C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1B13-85A6-74D8-B24B-E9E42D93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B50A-4570-7AEA-CD49-7E165894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F536-B0A0-478B-5BCA-4C5D009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9D8F-30EE-A2E2-F3AF-68919CFE3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E1230-DC95-BD12-CD49-DCD211B8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9C003-1F19-BD55-2272-4FC165D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EADF-4DB6-1945-A16A-CDB53A19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BA86-4F0B-C872-3ECD-05586C00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DE76-C391-DD78-57B1-3E3D775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5147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A95B-E683-BB06-5BE6-932693F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4423913" cy="5049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090-8FFC-F975-C9A1-B7E2671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95A7-2B58-E3FD-6987-64399046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820C-D4D1-F934-847B-9481BD8D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9182"/>
            <a:ext cx="2743200" cy="365125"/>
          </a:xfrm>
        </p:spPr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3539-272D-4B3D-6AAD-251EEC9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AD67-D777-F85D-63A7-2352BE4E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FCA0-449A-4265-C64D-6AD42663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5DEF-BE42-47A1-C05F-E46131FD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72-B48F-619B-652B-79562C07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5F7-696E-4AB1-3421-56A203A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C0C0-FB13-55E8-2CF0-4270AFCE5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2D71-5AF3-0E1B-113D-9F788BB7C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3019-96D9-5E2F-CED6-3360EC4E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1EE5-5C3F-6E3C-27CA-4D093C7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5F47-8437-4476-0FB3-75D76377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28A-8CF3-0190-99C1-8DAF6F0C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FBE-2B0E-F299-B259-9A666C26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B2B-1E94-0523-87D5-D2BB059C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4C215-E290-D57F-0B8B-54AECE57E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D54F-ABCD-88E1-BB0D-27728D2F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87E2-8E4C-98D8-7085-9BE3700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74D8F-F89F-18C4-8858-86065E1A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164B-8248-6375-0152-36BD36A5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9E2-7411-068F-99DB-A5E3218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531D-5F56-2BE5-1271-0D9008EB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D6DC-7377-8617-D7E2-6147823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E747-16B0-B58F-4198-BC1966B1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E1CF2-F1EB-BD18-961C-2A22D71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88AD-5961-8428-4516-09CB56D1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14EA-8606-CD7A-A879-1DDF625D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1D0-7ABF-D3E7-DBB2-58462C3E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2AA-2B03-077D-FC1E-C9A485D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8DFFD-ADC7-6474-B1D0-17ED8B5A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8494-BE4A-A99D-9ABD-DDD1463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392C-0B4C-6141-C07B-4B131563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540CC-3851-1CA1-BA98-4D9D16A1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9C2-F3D4-CB55-63DB-5826B617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FC7C7-CD17-0D31-93BD-4AA7963C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1EE57-67BF-C826-A4CA-541764F13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FCBF-2161-E5AB-36C8-47F847CE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5BC3-67D2-F6E2-BEF7-C22A3A58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5021-E13F-A104-734A-3641EB4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FFC71-71F1-DDAB-70DC-84A0004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C60C-0D43-EA08-0688-AFBEA86C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53D9-D7D2-B54C-6628-331B568AE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C22-CA6D-1057-2335-FAAC2A07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EAA3-52BF-DAD6-BF56-223BEE0F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083-8EBF-1992-DA21-F74B202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2024_10_21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6D18F-CF03-5D49-2478-1779AB9A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5682630" cy="5049628"/>
          </a:xfrm>
        </p:spPr>
        <p:txBody>
          <a:bodyPr/>
          <a:lstStyle/>
          <a:p>
            <a:r>
              <a:rPr lang="en-US" altLang="zh-CN" dirty="0"/>
              <a:t>Dispersion at 1064nm&amp;1550nm</a:t>
            </a:r>
          </a:p>
          <a:p>
            <a:r>
              <a:rPr lang="en-US" altLang="zh-CN" dirty="0"/>
              <a:t>Radius = 1500um</a:t>
            </a:r>
          </a:p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/Long anneal </a:t>
            </a:r>
          </a:p>
          <a:p>
            <a:r>
              <a:rPr lang="en-US" altLang="zh-CN" dirty="0"/>
              <a:t>2x2um</a:t>
            </a:r>
          </a:p>
          <a:p>
            <a:r>
              <a:rPr lang="en-US" altLang="zh-CN" dirty="0"/>
              <a:t>For Photogalvanic, we </a:t>
            </a:r>
            <a:r>
              <a:rPr lang="en-US" altLang="zh-CN" b="1" dirty="0"/>
              <a:t>want normal</a:t>
            </a:r>
            <a:r>
              <a:rPr lang="en-US" altLang="zh-CN" dirty="0"/>
              <a:t> dispersion at </a:t>
            </a:r>
            <a:r>
              <a:rPr lang="en-US" altLang="zh-CN" b="1" dirty="0"/>
              <a:t>1064nm</a:t>
            </a:r>
            <a:r>
              <a:rPr lang="en-US" altLang="zh-CN" dirty="0"/>
              <a:t> to avoid FWM competing power with SHG</a:t>
            </a:r>
          </a:p>
          <a:p>
            <a:endParaRPr lang="zh-CN" alt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13A07F8-EC58-B8D1-492C-9A8D269275AE}"/>
              </a:ext>
            </a:extLst>
          </p:cNvPr>
          <p:cNvSpPr txBox="1"/>
          <p:nvPr/>
        </p:nvSpPr>
        <p:spPr>
          <a:xfrm>
            <a:off x="7096153" y="3627772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310FA09-6A77-ACE6-A2A6-021DA4CA2BDB}"/>
              </a:ext>
            </a:extLst>
          </p:cNvPr>
          <p:cNvSpPr/>
          <p:nvPr/>
        </p:nvSpPr>
        <p:spPr>
          <a:xfrm>
            <a:off x="6227473" y="3984388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15um thick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0A3036C2-CF3D-C8B2-02F6-FF5172331211}"/>
              </a:ext>
            </a:extLst>
          </p:cNvPr>
          <p:cNvSpPr/>
          <p:nvPr/>
        </p:nvSpPr>
        <p:spPr>
          <a:xfrm>
            <a:off x="8166001" y="3262012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2x2um</a:t>
            </a:r>
            <a:r>
              <a:rPr lang="en-US" sz="1200" dirty="0"/>
              <a:t>,2%,Air Clad</a:t>
            </a:r>
          </a:p>
        </p:txBody>
      </p:sp>
    </p:spTree>
    <p:extLst>
      <p:ext uri="{BB962C8B-B14F-4D97-AF65-F5344CB8AC3E}">
        <p14:creationId xmlns:p14="http://schemas.microsoft.com/office/powerpoint/2010/main" val="39158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BC80-CCAC-A5CC-E732-ADFD07F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685nm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CF8D-74B4-28B5-F6C9-FE09F75C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545"/>
            <a:ext cx="10877025" cy="451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2308D-C0CA-A7F2-0A60-99C2D870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94" y="315935"/>
            <a:ext cx="4611095" cy="356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FC030-F56E-48D6-EA53-2C2E40BE3755}"/>
              </a:ext>
            </a:extLst>
          </p:cNvPr>
          <p:cNvSpPr txBox="1"/>
          <p:nvPr/>
        </p:nvSpPr>
        <p:spPr>
          <a:xfrm>
            <a:off x="8389125" y="64008"/>
            <a:ext cx="266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lower radius, </a:t>
            </a:r>
            <a:r>
              <a:rPr lang="en-US" dirty="0" err="1"/>
              <a:t>Comsol</a:t>
            </a:r>
            <a:r>
              <a:rPr lang="en-US" dirty="0"/>
              <a:t> is more easily to find mode that is a coexistence between the core and the cladding</a:t>
            </a:r>
          </a:p>
          <a:p>
            <a:endParaRPr lang="en-US" dirty="0"/>
          </a:p>
          <a:p>
            <a:r>
              <a:rPr lang="en-US" dirty="0"/>
              <a:t>The blue are very faint eigenmode of the THOX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098F0-2BBB-A75A-11D8-D28AB2922FA8}"/>
              </a:ext>
            </a:extLst>
          </p:cNvPr>
          <p:cNvCxnSpPr>
            <a:cxnSpLocks/>
          </p:cNvCxnSpPr>
          <p:nvPr/>
        </p:nvCxnSpPr>
        <p:spPr>
          <a:xfrm flipH="1">
            <a:off x="5751576" y="1746504"/>
            <a:ext cx="2569464" cy="534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3F1-E689-9C82-DDE9-BF0F3A8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532nm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23B-86BE-C60E-ECC0-925CAE3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80"/>
            <a:ext cx="6113093" cy="409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C916B-8361-47EA-817C-74540819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5" y="1590580"/>
            <a:ext cx="5718305" cy="43071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462D15-06F6-DCB4-60A3-A01ADCC62550}"/>
              </a:ext>
            </a:extLst>
          </p:cNvPr>
          <p:cNvSpPr/>
          <p:nvPr/>
        </p:nvSpPr>
        <p:spPr>
          <a:xfrm>
            <a:off x="9255967" y="3181739"/>
            <a:ext cx="1688841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02155-3E70-1F60-C060-603C83FA0352}"/>
              </a:ext>
            </a:extLst>
          </p:cNvPr>
          <p:cNvSpPr txBox="1"/>
          <p:nvPr/>
        </p:nvSpPr>
        <p:spPr>
          <a:xfrm>
            <a:off x="6113093" y="192837"/>
            <a:ext cx="505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contains the reflection(because my PML does not perfectly absorb), also the eigenmode in THOX. I believe this is mostly eigenmode in THOX, because if it is from reflection, you should see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31054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EDD-49B7-2B42-670E-575B8C60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reflection: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1A0E-CD7D-97BB-04C9-09C5548B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E9CF-7DF6-325E-9C44-182E9945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8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D2435-0450-CA09-2DA6-CF7CDE56A398}"/>
              </a:ext>
            </a:extLst>
          </p:cNvPr>
          <p:cNvSpPr txBox="1">
            <a:spLocks/>
          </p:cNvSpPr>
          <p:nvPr/>
        </p:nvSpPr>
        <p:spPr>
          <a:xfrm>
            <a:off x="297359" y="1557730"/>
            <a:ext cx="4740823" cy="37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Section 4x12 um</a:t>
            </a:r>
          </a:p>
          <a:p>
            <a:r>
              <a:rPr lang="en-US" dirty="0"/>
              <a:t>Wavelength 460, 532, 780, 1060, 1550 nm </a:t>
            </a:r>
          </a:p>
          <a:p>
            <a:r>
              <a:rPr lang="en-US" dirty="0"/>
              <a:t>Core Material: 2% </a:t>
            </a:r>
            <a:r>
              <a:rPr lang="en-US" b="1" dirty="0"/>
              <a:t>Long</a:t>
            </a:r>
            <a:r>
              <a:rPr lang="en-US" dirty="0"/>
              <a:t> </a:t>
            </a:r>
            <a:r>
              <a:rPr lang="en-US" b="1" dirty="0"/>
              <a:t>anneal</a:t>
            </a:r>
          </a:p>
          <a:p>
            <a:r>
              <a:rPr lang="en-US" dirty="0"/>
              <a:t>Radius: 1500um</a:t>
            </a:r>
          </a:p>
          <a:p>
            <a:r>
              <a:rPr lang="en-US" altLang="zh-CN" sz="2800" dirty="0"/>
              <a:t>Subject: </a:t>
            </a:r>
            <a:r>
              <a:rPr lang="en-US" altLang="zh-CN" sz="2800" b="1" dirty="0"/>
              <a:t>Light Distribution Plot &amp; effective mode area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C81B5-1C10-EEEA-C141-8F28FCE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8" y="641771"/>
            <a:ext cx="5492972" cy="227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3AAC2-9195-E21E-1C65-445AC822FCBB}"/>
              </a:ext>
            </a:extLst>
          </p:cNvPr>
          <p:cNvSpPr txBox="1">
            <a:spLocks/>
          </p:cNvSpPr>
          <p:nvPr/>
        </p:nvSpPr>
        <p:spPr>
          <a:xfrm>
            <a:off x="297359" y="102263"/>
            <a:ext cx="4374308" cy="107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2024_10_26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88C01-D786-D184-34AE-CDF047D5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82" y="3241355"/>
            <a:ext cx="7153818" cy="26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E69-FA62-618F-6983-25BAAA2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76" y="624507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59342-A3EE-285A-02A9-90ED72F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7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60DB7-BE31-4935-47F5-EB62A32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0" y="20046"/>
            <a:ext cx="3657600" cy="283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8AE37-7667-2531-C747-8D27A692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20" y="20046"/>
            <a:ext cx="3657600" cy="283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A155E-4350-B3E0-4AE7-16B98ECE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1252"/>
            <a:ext cx="3657600" cy="278124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5EAD1D-E691-93E3-A0AE-0A17977A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94010" y="3261252"/>
            <a:ext cx="3657600" cy="2781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DD13F-91D7-A809-CEFD-D51B742F5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020" y="3261252"/>
            <a:ext cx="3657600" cy="28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4644F-1BF2-BD10-1E59-29FB07AC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" y="265855"/>
            <a:ext cx="3657600" cy="281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D9436-FD82-0068-72FA-165674BF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33" y="265855"/>
            <a:ext cx="3657600" cy="281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BCE60-1A48-AA3C-B54C-006CDC0B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57" y="265855"/>
            <a:ext cx="3657600" cy="281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61DBCE-C3BA-3809-05A4-50779A6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" y="3299486"/>
            <a:ext cx="3657600" cy="2813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90325-694A-A592-C11E-ADB61AFF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36724"/>
            <a:ext cx="3657600" cy="28135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641509-AADD-BC07-13FD-587CE0BE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457" y="3299486"/>
            <a:ext cx="3657600" cy="28507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23D7DE5-FA3A-D078-BF5A-1B4E965FA1E1}"/>
              </a:ext>
            </a:extLst>
          </p:cNvPr>
          <p:cNvSpPr txBox="1">
            <a:spLocks/>
          </p:cNvSpPr>
          <p:nvPr/>
        </p:nvSpPr>
        <p:spPr>
          <a:xfrm>
            <a:off x="9172576" y="6245073"/>
            <a:ext cx="2749294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1408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DF942-3145-5371-F955-DABCB7B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1" y="193548"/>
            <a:ext cx="3634688" cy="2816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F943B-F8B9-BB6C-8A7E-5BA2723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96" y="193548"/>
            <a:ext cx="3703769" cy="2816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C1ADE-3981-2918-1FEC-1A488017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51" y="193548"/>
            <a:ext cx="3703769" cy="2816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8ECDA-E75E-FEFD-B014-D47AD700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71" y="3152775"/>
            <a:ext cx="3634688" cy="2816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960E0A-6543-F85E-00DB-8AA6DB2CF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95" y="3198876"/>
            <a:ext cx="3703769" cy="2816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A26E50-1860-DA71-13EE-D4CE770C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251" y="3206877"/>
            <a:ext cx="3661258" cy="28163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1759263-4129-0E24-7D34-93E4BC5F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623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5F910-6CC4-D0CA-96BD-39A46FC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5" y="250698"/>
            <a:ext cx="3661258" cy="2816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40FAD-0DDE-65F3-C233-61EF47D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8" y="250698"/>
            <a:ext cx="3661258" cy="28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AC0D5-0DED-8AF4-7236-4EA1D1F4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3" y="250698"/>
            <a:ext cx="3661258" cy="281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0C31-5284-B97A-1329-38473F21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5" y="3346514"/>
            <a:ext cx="3613433" cy="281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2DF8BF-B7D7-B489-B6A1-55DEE518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871" y="3346514"/>
            <a:ext cx="3613433" cy="2816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F69AB-EAD4-99A2-9CBA-8336FD9A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7" y="3346514"/>
            <a:ext cx="3661258" cy="281635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5F1717A-EF24-3E1D-9020-9801B94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73094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B02-3E48-EBA7-5548-0B3791A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B0CD-917C-1CE2-92EF-5895CF00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499724"/>
            <a:ext cx="5614416" cy="426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035F2-9631-1889-81FC-5ECC43B4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3" y="1499724"/>
            <a:ext cx="5611534" cy="4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864F-672A-D2E4-C0B3-FCB397D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3684-0B74-31DA-D6BB-FA2344D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08380-3DF5-1EE0-212A-8DCD699C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543050"/>
            <a:ext cx="5614416" cy="43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2B70B-BCDA-A52B-5E8E-8F368F5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55130E-23A9-7017-631F-BABA280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5" y="132961"/>
            <a:ext cx="10855521" cy="11693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/>
              <a:t>Without fitting refractive index before simulation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6E746-AF27-C69D-4B70-3BDCBE29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013EA23-96FE-2648-63DE-3346DDE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5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939ADD-0E12-1821-3CAF-060D605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FAA2EA-E2E0-EF63-634F-D742E836DD46}"/>
              </a:ext>
            </a:extLst>
          </p:cNvPr>
          <p:cNvSpPr txBox="1"/>
          <p:nvPr/>
        </p:nvSpPr>
        <p:spPr>
          <a:xfrm>
            <a:off x="666750" y="1894415"/>
            <a:ext cx="259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Arrow means </a:t>
            </a:r>
          </a:p>
          <a:p>
            <a:r>
              <a:rPr lang="en-US" altLang="zh-CN" b="1" dirty="0"/>
              <a:t>E-field direction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D9D9B-CC6B-B264-FC80-BD5EA9D8BD24}"/>
              </a:ext>
            </a:extLst>
          </p:cNvPr>
          <p:cNvSpPr txBox="1"/>
          <p:nvPr/>
        </p:nvSpPr>
        <p:spPr>
          <a:xfrm>
            <a:off x="666750" y="5382380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measured refractive index has fluctuations that cause the zigzag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B4D07-FC6B-8A1F-7A1F-00DA350A4C12}"/>
              </a:ext>
            </a:extLst>
          </p:cNvPr>
          <p:cNvSpPr txBox="1"/>
          <p:nvPr/>
        </p:nvSpPr>
        <p:spPr>
          <a:xfrm>
            <a:off x="3926654" y="141366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These are two fundamental modes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6567-AC54-B7F5-46A1-73F2D0EA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553-07B9-E59D-B560-080B6CAE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8C79-5733-C1D8-E586-DEC6186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73750"/>
            <a:ext cx="5614416" cy="426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E3F-099D-3731-CC48-EEB17465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673750"/>
            <a:ext cx="5614416" cy="43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AD21-B290-63A9-EEA2-011E8564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5C84-2CFF-1092-6B66-02BE354D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2D2A-CE79-9B1B-874F-99B11ADB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38300"/>
            <a:ext cx="5614416" cy="431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1B296-8AE7-11F1-8859-31557C91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0F5A4-02E1-B730-535D-48D81C6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57"/>
            <a:ext cx="6046790" cy="53262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A1357B-AAAC-BD38-6F38-803AF70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6791-95D1-4A32-C9D3-A4D73734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52" y="998668"/>
            <a:ext cx="5093248" cy="5049628"/>
          </a:xfrm>
        </p:spPr>
        <p:txBody>
          <a:bodyPr/>
          <a:lstStyle/>
          <a:p>
            <a:r>
              <a:rPr lang="en-US" altLang="zh-CN" dirty="0"/>
              <a:t>2% Long Anneal</a:t>
            </a:r>
          </a:p>
          <a:p>
            <a:r>
              <a:rPr lang="en-US" altLang="zh-CN" dirty="0"/>
              <a:t>30 x 2um </a:t>
            </a:r>
          </a:p>
          <a:p>
            <a:r>
              <a:rPr lang="en-US" altLang="zh-CN" dirty="0"/>
              <a:t>@1550nm</a:t>
            </a:r>
          </a:p>
          <a:p>
            <a:r>
              <a:rPr lang="en-US" altLang="zh-CN" dirty="0"/>
              <a:t>OR1: R=3300um</a:t>
            </a:r>
          </a:p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OR1.5: R=2800um(6um width)</a:t>
            </a:r>
          </a:p>
          <a:p>
            <a:r>
              <a:rPr lang="en-US" altLang="zh-CN" dirty="0"/>
              <a:t>OR2: R=2250um</a:t>
            </a:r>
          </a:p>
          <a:p>
            <a:r>
              <a:rPr lang="en-US" altLang="zh-CN" dirty="0"/>
              <a:t>OR3: R=1600um</a:t>
            </a:r>
          </a:p>
          <a:p>
            <a:r>
              <a:rPr lang="en-US" altLang="zh-CN" dirty="0"/>
              <a:t>OR4: R=1050um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8DAE7-1146-0D50-99B6-563EF069658F}"/>
              </a:ext>
            </a:extLst>
          </p:cNvPr>
          <p:cNvSpPr txBox="1"/>
          <p:nvPr/>
        </p:nvSpPr>
        <p:spPr>
          <a:xfrm>
            <a:off x="4861450" y="16511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E1CA-7E2D-BBAF-621C-CA618FE090D8}"/>
              </a:ext>
            </a:extLst>
          </p:cNvPr>
          <p:cNvSpPr txBox="1"/>
          <p:nvPr/>
        </p:nvSpPr>
        <p:spPr>
          <a:xfrm>
            <a:off x="4519990" y="196154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OR1.5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ED42D-B3CE-CFB9-0B43-F05293D65409}"/>
              </a:ext>
            </a:extLst>
          </p:cNvPr>
          <p:cNvSpPr txBox="1"/>
          <p:nvPr/>
        </p:nvSpPr>
        <p:spPr>
          <a:xfrm>
            <a:off x="3723967" y="251390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97272-FE57-B0A3-B3F0-EEF5E2FC9468}"/>
              </a:ext>
            </a:extLst>
          </p:cNvPr>
          <p:cNvSpPr txBox="1"/>
          <p:nvPr/>
        </p:nvSpPr>
        <p:spPr>
          <a:xfrm>
            <a:off x="4217605" y="236001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F787-F083-B9C0-C059-DD7A46439F63}"/>
              </a:ext>
            </a:extLst>
          </p:cNvPr>
          <p:cNvSpPr txBox="1"/>
          <p:nvPr/>
        </p:nvSpPr>
        <p:spPr>
          <a:xfrm>
            <a:off x="3165962" y="272073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OR4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4D6-2FB1-C048-3676-EED056AFCD13}"/>
              </a:ext>
            </a:extLst>
          </p:cNvPr>
          <p:cNvSpPr txBox="1"/>
          <p:nvPr/>
        </p:nvSpPr>
        <p:spPr>
          <a:xfrm>
            <a:off x="9171432" y="35826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up: Q = 0.283M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right: Q = 2.12M </a:t>
            </a:r>
          </a:p>
        </p:txBody>
      </p:sp>
    </p:spTree>
    <p:extLst>
      <p:ext uri="{BB962C8B-B14F-4D97-AF65-F5344CB8AC3E}">
        <p14:creationId xmlns:p14="http://schemas.microsoft.com/office/powerpoint/2010/main" val="404649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6721365-2184-A26C-B49B-20202F5A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28" y="512968"/>
            <a:ext cx="7565136" cy="5065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4E413-C7BA-4B5B-C300-0CA9713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0" y="124673"/>
            <a:ext cx="2748968" cy="259109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2% Long Anneal</a:t>
            </a:r>
          </a:p>
          <a:p>
            <a:r>
              <a:rPr lang="en-US" altLang="zh-CN" sz="1800" dirty="0"/>
              <a:t>30 x 2um </a:t>
            </a:r>
          </a:p>
          <a:p>
            <a:r>
              <a:rPr lang="en-US" altLang="zh-CN" sz="1800" dirty="0"/>
              <a:t>@1550nm</a:t>
            </a:r>
          </a:p>
          <a:p>
            <a:r>
              <a:rPr lang="en-US" altLang="zh-CN" sz="1800" dirty="0"/>
              <a:t>OR1: R=3300um</a:t>
            </a:r>
          </a:p>
          <a:p>
            <a:r>
              <a:rPr lang="en-US" altLang="zh-CN" sz="1800" dirty="0"/>
              <a:t>OR2: R=2250um</a:t>
            </a:r>
          </a:p>
          <a:p>
            <a:r>
              <a:rPr lang="en-US" altLang="zh-CN" sz="1800" dirty="0"/>
              <a:t>OR3: R=1600um</a:t>
            </a:r>
          </a:p>
          <a:p>
            <a:r>
              <a:rPr lang="en-US" altLang="zh-CN" sz="1800" dirty="0"/>
              <a:t>OR4: R=1050um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ED00D-3004-E991-1B61-4E8ACE957AC2}"/>
              </a:ext>
            </a:extLst>
          </p:cNvPr>
          <p:cNvSpPr txBox="1"/>
          <p:nvPr/>
        </p:nvSpPr>
        <p:spPr>
          <a:xfrm>
            <a:off x="11391352" y="5327729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9EED0-8EA1-BF48-9502-6F60A075E863}"/>
              </a:ext>
            </a:extLst>
          </p:cNvPr>
          <p:cNvSpPr txBox="1"/>
          <p:nvPr/>
        </p:nvSpPr>
        <p:spPr>
          <a:xfrm>
            <a:off x="9302202" y="5309675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AE652-ED3D-EC6B-FCDD-3E2E791B0023}"/>
              </a:ext>
            </a:extLst>
          </p:cNvPr>
          <p:cNvSpPr txBox="1"/>
          <p:nvPr/>
        </p:nvSpPr>
        <p:spPr>
          <a:xfrm>
            <a:off x="7465116" y="5335670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F32DBB-C102-3744-53BA-27822F3D4985}"/>
              </a:ext>
            </a:extLst>
          </p:cNvPr>
          <p:cNvSpPr txBox="1"/>
          <p:nvPr/>
        </p:nvSpPr>
        <p:spPr>
          <a:xfrm>
            <a:off x="5207902" y="5336666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OR4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3DC8-1CC4-4AE8-657B-9C1CAEB3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1" y="3131191"/>
            <a:ext cx="4594251" cy="12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4EAEE-135D-7CAB-5AA4-6F9F4C4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" y="4763311"/>
            <a:ext cx="4749529" cy="1372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A388-861F-B1E1-8B35-86AB9CA48C7E}"/>
              </a:ext>
            </a:extLst>
          </p:cNvPr>
          <p:cNvSpPr txBox="1"/>
          <p:nvPr/>
        </p:nvSpPr>
        <p:spPr>
          <a:xfrm>
            <a:off x="319196" y="4976204"/>
            <a:ext cx="35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Aeff=21.446663810347093 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E37A4-B3FA-5B39-F1F0-A2CDAE5FB490}"/>
              </a:ext>
            </a:extLst>
          </p:cNvPr>
          <p:cNvSpPr txBox="1"/>
          <p:nvPr/>
        </p:nvSpPr>
        <p:spPr>
          <a:xfrm>
            <a:off x="319196" y="38673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 = 19.439836253579607 um^2</a:t>
            </a:r>
          </a:p>
        </p:txBody>
      </p:sp>
    </p:spTree>
    <p:extLst>
      <p:ext uri="{BB962C8B-B14F-4D97-AF65-F5344CB8AC3E}">
        <p14:creationId xmlns:p14="http://schemas.microsoft.com/office/powerpoint/2010/main" val="39610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246-B8C4-E124-0428-B44A11E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 3x2 clad and non clad r=1000um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40CAA-19A8-9C4E-CDA6-545E2498E385}"/>
              </a:ext>
            </a:extLst>
          </p:cNvPr>
          <p:cNvSpPr txBox="1"/>
          <p:nvPr/>
        </p:nvSpPr>
        <p:spPr>
          <a:xfrm>
            <a:off x="182593" y="89152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Cladding, 780,</a:t>
            </a:r>
          </a:p>
          <a:p>
            <a:r>
              <a:rPr lang="en-US" dirty="0"/>
              <a:t>	E right: Simulation Fluctuates a lot at the order of 10^20 Q.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bending Q should be very high</a:t>
            </a:r>
          </a:p>
          <a:p>
            <a:r>
              <a:rPr lang="en-US" dirty="0"/>
              <a:t>	E up: 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7AFD2-C30A-AC1C-EB30-B4EC06B62E49}"/>
              </a:ext>
            </a:extLst>
          </p:cNvPr>
          <p:cNvSpPr txBox="1"/>
          <p:nvPr/>
        </p:nvSpPr>
        <p:spPr>
          <a:xfrm>
            <a:off x="182593" y="175387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Cladding, 780,</a:t>
            </a:r>
          </a:p>
          <a:p>
            <a:r>
              <a:rPr lang="en-US" dirty="0"/>
              <a:t>	E right: Still very high ~10^19</a:t>
            </a:r>
          </a:p>
          <a:p>
            <a:r>
              <a:rPr lang="en-US" dirty="0"/>
              <a:t>	E up:  </a:t>
            </a:r>
          </a:p>
        </p:txBody>
      </p:sp>
    </p:spTree>
    <p:extLst>
      <p:ext uri="{BB962C8B-B14F-4D97-AF65-F5344CB8AC3E}">
        <p14:creationId xmlns:p14="http://schemas.microsoft.com/office/powerpoint/2010/main" val="28251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13E7-8A1E-8DEE-3B6F-EC265FC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34172"/>
            <a:ext cx="11474569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Cladding Device, 780, up and right have almost identical mode area so I only show one of them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2F6AD-1880-1FFA-B2CE-F0244573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8" y="1792224"/>
            <a:ext cx="5388622" cy="4016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7CF58-45A4-8F50-A551-455BB4DF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0" y="1833537"/>
            <a:ext cx="5265692" cy="3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0056-D743-C870-C803-0E10F4F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46" y="43137"/>
            <a:ext cx="10131839" cy="958444"/>
          </a:xfrm>
        </p:spPr>
        <p:txBody>
          <a:bodyPr>
            <a:noAutofit/>
          </a:bodyPr>
          <a:lstStyle/>
          <a:p>
            <a:r>
              <a:rPr lang="en-US" sz="2800" dirty="0"/>
              <a:t>Air Cladding, Up and Right E-field have slightly different mode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C518F-0F26-E397-0EBD-4AD1253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96" y="586650"/>
            <a:ext cx="3895669" cy="29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6F3-3ED9-3737-F179-50D41A60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77" y="586650"/>
            <a:ext cx="3867923" cy="294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CEC7-C79C-74B7-B28E-E0D1300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28" y="3611106"/>
            <a:ext cx="4079419" cy="304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D9BBE-D365-8606-E11A-D7FC0CFE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7" y="3527825"/>
            <a:ext cx="4079419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5E-B9C6-560D-ED16-9F8703E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D9FE-A6CE-917B-8974-9516CE84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3x2 um, 780nm, air clad dispersion</a:t>
            </a:r>
          </a:p>
          <a:p>
            <a:r>
              <a:rPr lang="en-US" dirty="0"/>
              <a:t>2x2um, 532nm, air clad, dispersion, r=1000um</a:t>
            </a:r>
          </a:p>
        </p:txBody>
      </p:sp>
    </p:spTree>
    <p:extLst>
      <p:ext uri="{BB962C8B-B14F-4D97-AF65-F5344CB8AC3E}">
        <p14:creationId xmlns:p14="http://schemas.microsoft.com/office/powerpoint/2010/main" val="356350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5983-E6DF-3931-AD0A-E6FE6A6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3x2 um, 780nm, air clad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340E-3C2B-36CB-77DE-26E4C79A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061"/>
            <a:ext cx="6050575" cy="386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066DC-E5BF-9F01-B0D0-489F431E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1" y="1774178"/>
            <a:ext cx="6209009" cy="39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DD6F-8E45-71DF-8E6E-771455EA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300867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2x2um, 532nm, air clad, dispersion, r=1000um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0B51E-9173-D1DD-D123-80E8E095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62"/>
            <a:ext cx="5843176" cy="367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DDB63-E734-9066-B5D0-3717838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1" y="1268962"/>
            <a:ext cx="6147197" cy="3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C8027-D445-4097-232D-5090B82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2" y="394868"/>
            <a:ext cx="10631946" cy="9742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 err="1"/>
              <a:t>Sellmeier</a:t>
            </a:r>
            <a:r>
              <a:rPr lang="en-US" altLang="zh-CN" dirty="0"/>
              <a:t> fitting refractive index before simulation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41F345-194F-89A2-613D-072F0D64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28788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8DA6-733E-A4E7-1EDE-811229AC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87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0AB14E-29A2-D0BD-B1F7-4561712A959D}"/>
              </a:ext>
            </a:extLst>
          </p:cNvPr>
          <p:cNvSpPr txBox="1"/>
          <p:nvPr/>
        </p:nvSpPr>
        <p:spPr>
          <a:xfrm>
            <a:off x="552449" y="5488884"/>
            <a:ext cx="67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Zigzag disappeared after you apply </a:t>
            </a:r>
            <a:r>
              <a:rPr lang="en-US" altLang="zh-CN" dirty="0" err="1">
                <a:solidFill>
                  <a:srgbClr val="FF0000"/>
                </a:solidFill>
              </a:rPr>
              <a:t>Sellmeier</a:t>
            </a:r>
            <a:r>
              <a:rPr lang="en-US" altLang="zh-CN" dirty="0">
                <a:solidFill>
                  <a:srgbClr val="FF0000"/>
                </a:solidFill>
              </a:rPr>
              <a:t> fitting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4D96-121C-15DD-F691-ADC5AAB0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Radius V.s. momentum</a:t>
            </a:r>
          </a:p>
          <a:p>
            <a:r>
              <a:rPr lang="en-US" dirty="0"/>
              <a:t>Width </a:t>
            </a:r>
            <a:r>
              <a:rPr lang="en-US" dirty="0" err="1"/>
              <a:t>v.s</a:t>
            </a:r>
            <a:r>
              <a:rPr lang="en-US" dirty="0"/>
              <a:t>. momentum</a:t>
            </a:r>
          </a:p>
          <a:p>
            <a:r>
              <a:rPr lang="en-US" dirty="0"/>
              <a:t>2x12um, R=1500um</a:t>
            </a:r>
          </a:p>
          <a:p>
            <a:r>
              <a:rPr lang="en-US" dirty="0"/>
              <a:t>ICP-PECVD cladding</a:t>
            </a:r>
          </a:p>
          <a:p>
            <a:r>
              <a:rPr lang="en-US" dirty="0"/>
              <a:t>2% long anneal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98C5C-EB38-7D7E-C6F2-FDD09946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057590"/>
            <a:ext cx="9253728" cy="4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8B030-50C1-012D-1B4F-193A8E4D35A9}"/>
              </a:ext>
            </a:extLst>
          </p:cNvPr>
          <p:cNvSpPr txBox="1"/>
          <p:nvPr/>
        </p:nvSpPr>
        <p:spPr>
          <a:xfrm>
            <a:off x="276606" y="3497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2024_11_3</a:t>
            </a:r>
          </a:p>
        </p:txBody>
      </p:sp>
    </p:spTree>
    <p:extLst>
      <p:ext uri="{BB962C8B-B14F-4D97-AF65-F5344CB8AC3E}">
        <p14:creationId xmlns:p14="http://schemas.microsoft.com/office/powerpoint/2010/main" val="18447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CB9E-A4DC-ACCE-67A1-9E125D5E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F19-B614-07EE-F68F-729E69E4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9343962" cy="5049628"/>
          </a:xfrm>
        </p:spPr>
        <p:txBody>
          <a:bodyPr/>
          <a:lstStyle/>
          <a:p>
            <a:r>
              <a:rPr lang="en-US" dirty="0"/>
              <a:t>Get the FSR</a:t>
            </a:r>
          </a:p>
          <a:p>
            <a:r>
              <a:rPr lang="en-US" dirty="0"/>
              <a:t>Based on the coupling Q, calculate the target kappa</a:t>
            </a:r>
          </a:p>
          <a:p>
            <a:r>
              <a:rPr lang="en-US" dirty="0"/>
              <a:t>Based on the target kappa, tune the geometry for covalent bond formation </a:t>
            </a:r>
          </a:p>
        </p:txBody>
      </p:sp>
    </p:spTree>
    <p:extLst>
      <p:ext uri="{BB962C8B-B14F-4D97-AF65-F5344CB8AC3E}">
        <p14:creationId xmlns:p14="http://schemas.microsoft.com/office/powerpoint/2010/main" val="15053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4618-B98D-4827-FF1B-E577EE56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FSR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81DB-063B-57D1-BD3B-8C88ECD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21.19171390008956 right</a:t>
            </a:r>
          </a:p>
          <a:p>
            <a:endParaRPr lang="en-US" sz="2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21.187508667145355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B9F6C-9C3C-D0CC-730B-6905050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75" y="750498"/>
            <a:ext cx="7530785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025-69FD-1118-3314-C28AE3C0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Coupling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C8AA-D82B-0027-0E04-F479EA7F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7691"/>
            <a:ext cx="2353003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1AF9F-0859-A412-8DC8-5DFEE29A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5" y="1580376"/>
            <a:ext cx="9088118" cy="88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804C3-DC1F-59E5-498F-6C1394CE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8" y="2549632"/>
            <a:ext cx="3747846" cy="98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9730F-EDE4-B128-1412-088733EDD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9" y="2219561"/>
            <a:ext cx="5015926" cy="463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37385-640F-44C2-6271-FA760212C793}"/>
              </a:ext>
            </a:extLst>
          </p:cNvPr>
          <p:cNvSpPr txBox="1"/>
          <p:nvPr/>
        </p:nvSpPr>
        <p:spPr>
          <a:xfrm>
            <a:off x="433489" y="3938615"/>
            <a:ext cx="591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width, stronger momentum</a:t>
            </a:r>
          </a:p>
          <a:p>
            <a:r>
              <a:rPr lang="en-US" dirty="0"/>
              <a:t>Larger radius, stronger momentum(might be incorrect)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B5F-0141-EEBA-01BF-BD54476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D2A95-B27C-C828-588E-03CEA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" y="1679510"/>
            <a:ext cx="5590903" cy="3993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374D7-3C14-B6C7-9F9D-7791D0D25349}"/>
              </a:ext>
            </a:extLst>
          </p:cNvPr>
          <p:cNvSpPr txBox="1"/>
          <p:nvPr/>
        </p:nvSpPr>
        <p:spPr>
          <a:xfrm>
            <a:off x="1785366" y="4809158"/>
            <a:ext cx="282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0.002211083304213684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1983-19A6-7FB5-392E-ACC3B7F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29" y="1567542"/>
            <a:ext cx="5396757" cy="4217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9E40E-1539-91B0-3DB7-FDBE75956B29}"/>
              </a:ext>
            </a:extLst>
          </p:cNvPr>
          <p:cNvSpPr txBox="1"/>
          <p:nvPr/>
        </p:nvSpPr>
        <p:spPr>
          <a:xfrm>
            <a:off x="6895801" y="5013099"/>
            <a:ext cx="1944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1.15069203e-07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02C3-DC99-C071-EA2C-A50BEF3480C2}"/>
              </a:ext>
            </a:extLst>
          </p:cNvPr>
          <p:cNvSpPr txBox="1"/>
          <p:nvPr/>
        </p:nvSpPr>
        <p:spPr>
          <a:xfrm>
            <a:off x="4613740" y="1033272"/>
            <a:ext cx="37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try:</a:t>
            </a:r>
          </a:p>
          <a:p>
            <a:r>
              <a:rPr lang="en-US" dirty="0"/>
              <a:t>	Gap = 3.2um, 2x2um </a:t>
            </a:r>
          </a:p>
        </p:txBody>
      </p:sp>
    </p:spTree>
    <p:extLst>
      <p:ext uri="{BB962C8B-B14F-4D97-AF65-F5344CB8AC3E}">
        <p14:creationId xmlns:p14="http://schemas.microsoft.com/office/powerpoint/2010/main" val="32018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9010-9DA5-F088-7B01-CEF4D8D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Gap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08B5-8F9D-A84D-C843-703B8651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264"/>
            <a:ext cx="5671124" cy="45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B86C3-85BE-A951-9B89-0A2CFF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4" y="787361"/>
            <a:ext cx="6217134" cy="4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731-1F8E-0095-FE87-9380ED2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12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</a:t>
            </a:r>
            <a:r>
              <a:rPr lang="en-US" dirty="0" err="1"/>
              <a:t>FUck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9BF64F-0D74-75AD-9A08-CC9FAE4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9" y="5544027"/>
            <a:ext cx="3081364" cy="790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C76574-3235-FFD4-5333-6CAFBD05E2FE}"/>
              </a:ext>
            </a:extLst>
          </p:cNvPr>
          <p:cNvSpPr txBox="1"/>
          <p:nvPr/>
        </p:nvSpPr>
        <p:spPr>
          <a:xfrm>
            <a:off x="603503" y="4554038"/>
            <a:ext cx="318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Under sqrt is negative</a:t>
            </a:r>
          </a:p>
          <a:p>
            <a:pPr marL="342900" indent="-342900">
              <a:buAutoNum type="arabicPeriod"/>
            </a:pPr>
            <a:r>
              <a:rPr lang="en-US" dirty="0"/>
              <a:t>Beta21 = 2*delta_beta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455E2-D405-FF26-8D92-4E49B154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84"/>
          <a:stretch/>
        </p:blipFill>
        <p:spPr>
          <a:xfrm>
            <a:off x="0" y="5488864"/>
            <a:ext cx="2969041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DB5F4-C9B3-24E8-C0CD-90D2E5A2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23" y="0"/>
            <a:ext cx="5763899" cy="42682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97DDD-7B18-F36F-825D-520289AA4FAF}"/>
              </a:ext>
            </a:extLst>
          </p:cNvPr>
          <p:cNvSpPr txBox="1"/>
          <p:nvPr/>
        </p:nvSpPr>
        <p:spPr>
          <a:xfrm>
            <a:off x="3728167" y="4261064"/>
            <a:ext cx="616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When momentum is not conserved, I still find some mode, but are they coupled?</a:t>
            </a:r>
          </a:p>
          <a:p>
            <a:pPr marL="342900" indent="-342900">
              <a:buAutoNum type="arabicPeriod"/>
            </a:pPr>
            <a:r>
              <a:rPr lang="en-US" dirty="0"/>
              <a:t>I will get an imaginary beta21, what does it mean?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44A19C-383B-901B-EBD5-CA106935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3" y="655683"/>
            <a:ext cx="4596093" cy="361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4047B1-26F6-4BF9-4A0B-115DB35060E8}"/>
              </a:ext>
            </a:extLst>
          </p:cNvPr>
          <p:cNvSpPr txBox="1"/>
          <p:nvPr/>
        </p:nvSpPr>
        <p:spPr>
          <a:xfrm>
            <a:off x="2020374" y="1332297"/>
            <a:ext cx="354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configuration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1387E-E4BA-79FD-13C5-4BE4D512D48B}"/>
              </a:ext>
            </a:extLst>
          </p:cNvPr>
          <p:cNvSpPr txBox="1"/>
          <p:nvPr/>
        </p:nvSpPr>
        <p:spPr>
          <a:xfrm>
            <a:off x="2043281" y="1727714"/>
            <a:ext cx="186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3.2um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6DF37C-908D-F2D3-482A-DC0D2A79F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26" y="2417698"/>
            <a:ext cx="2124371" cy="1133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805BC7-DE44-2D04-FA6B-A91D79F65359}"/>
              </a:ext>
            </a:extLst>
          </p:cNvPr>
          <p:cNvSpPr txBox="1"/>
          <p:nvPr/>
        </p:nvSpPr>
        <p:spPr>
          <a:xfrm>
            <a:off x="953111" y="426820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1985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1C7B-8D57-DFEF-F9F7-15BEDA9F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Fuck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5510-458F-2F7A-594C-EE4B6230388F}"/>
              </a:ext>
            </a:extLst>
          </p:cNvPr>
          <p:cNvSpPr txBox="1"/>
          <p:nvPr/>
        </p:nvSpPr>
        <p:spPr>
          <a:xfrm>
            <a:off x="3566438" y="163181"/>
            <a:ext cx="178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3.37um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534C6-4CBD-4455-A64D-8243D3F5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35" y="0"/>
            <a:ext cx="6172726" cy="5008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F3748-0A4A-D403-7D42-94ED3121A630}"/>
              </a:ext>
            </a:extLst>
          </p:cNvPr>
          <p:cNvGrpSpPr/>
          <p:nvPr/>
        </p:nvGrpSpPr>
        <p:grpSpPr>
          <a:xfrm>
            <a:off x="283742" y="975780"/>
            <a:ext cx="5675593" cy="3648269"/>
            <a:chOff x="283742" y="1850786"/>
            <a:chExt cx="5675593" cy="36482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7A879-7EB9-850C-59E6-C47855E9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42" y="1850786"/>
              <a:ext cx="5675593" cy="36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9E6B-1731-FF91-5014-D917339ED183}"/>
                </a:ext>
              </a:extLst>
            </p:cNvPr>
            <p:cNvSpPr txBox="1"/>
            <p:nvPr/>
          </p:nvSpPr>
          <p:spPr>
            <a:xfrm>
              <a:off x="1728216" y="4617720"/>
              <a:ext cx="347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Warren Jin’s Paper about </a:t>
              </a:r>
              <a:r>
                <a:rPr lang="en-US" b="1" dirty="0" err="1"/>
                <a:t>SiN</a:t>
              </a:r>
              <a:endParaRPr lang="en-US" b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E322E-79A2-681B-A940-37FF7B95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84" y="3058940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DE287-64F8-FF6E-96E3-C2C52C95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26" y="4982141"/>
            <a:ext cx="1740966" cy="89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BFA4-B567-2064-618F-0225D0A6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43" y="5130095"/>
            <a:ext cx="1653882" cy="48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E3E12-2B15-8142-B6F6-01100C19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286" y="5173126"/>
            <a:ext cx="1681775" cy="51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FE989D-6DC7-1312-A867-1C2CD14EBC26}"/>
              </a:ext>
            </a:extLst>
          </p:cNvPr>
          <p:cNvSpPr txBox="1"/>
          <p:nvPr/>
        </p:nvSpPr>
        <p:spPr>
          <a:xfrm>
            <a:off x="6852066" y="5861247"/>
            <a:ext cx="5279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energy profile tendency(from left to right is 1060,1064,1068). </a:t>
            </a:r>
          </a:p>
          <a:p>
            <a:r>
              <a:rPr lang="en-US" dirty="0"/>
              <a:t>Not the same as the paper(but I think it is normal)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0271E-3FFC-6D74-391F-6FE55F0CFA89}"/>
              </a:ext>
            </a:extLst>
          </p:cNvPr>
          <p:cNvSpPr txBox="1"/>
          <p:nvPr/>
        </p:nvSpPr>
        <p:spPr>
          <a:xfrm>
            <a:off x="6326667" y="573211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00523-22A1-EB20-622D-01BEAC164406}"/>
              </a:ext>
            </a:extLst>
          </p:cNvPr>
          <p:cNvSpPr txBox="1"/>
          <p:nvPr/>
        </p:nvSpPr>
        <p:spPr>
          <a:xfrm>
            <a:off x="1919766" y="5349487"/>
            <a:ext cx="33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 noticed that including or excluding PLM, the energy profile and beta are not the same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D4EC-6D81-CB3D-578F-09F6CDBBAF25}"/>
              </a:ext>
            </a:extLst>
          </p:cNvPr>
          <p:cNvSpPr txBox="1"/>
          <p:nvPr/>
        </p:nvSpPr>
        <p:spPr>
          <a:xfrm>
            <a:off x="1646890" y="524465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73232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1A-395E-D636-FB93-C4E9A04D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Test Fuck2, get the couple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750D2-740C-C308-99CF-32BF138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874"/>
            <a:ext cx="3676262" cy="827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3D914-7E38-19BB-63FA-ED3DB1DED849}"/>
              </a:ext>
            </a:extLst>
          </p:cNvPr>
          <p:cNvSpPr txBox="1"/>
          <p:nvPr/>
        </p:nvSpPr>
        <p:spPr>
          <a:xfrm>
            <a:off x="3595395" y="1161173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per round  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26C3-4FDF-991F-AA65-F5E4CFD2AD36}"/>
              </a:ext>
            </a:extLst>
          </p:cNvPr>
          <p:cNvSpPr txBox="1"/>
          <p:nvPr/>
        </p:nvSpPr>
        <p:spPr>
          <a:xfrm>
            <a:off x="255744" y="3540997"/>
            <a:ext cx="53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FSR=21.19171390008956Ghz for E-right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D29FC-2A73-108F-9381-AA6B866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5" y="1771318"/>
            <a:ext cx="4763165" cy="752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63F69-73BC-9C3B-C4B8-E95B3000E789}"/>
              </a:ext>
            </a:extLst>
          </p:cNvPr>
          <p:cNvCxnSpPr/>
          <p:nvPr/>
        </p:nvCxnSpPr>
        <p:spPr>
          <a:xfrm>
            <a:off x="255745" y="2916936"/>
            <a:ext cx="5029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8F564-C6A5-6F26-443D-F2007FAF1086}"/>
              </a:ext>
            </a:extLst>
          </p:cNvPr>
          <p:cNvSpPr txBox="1"/>
          <p:nvPr/>
        </p:nvSpPr>
        <p:spPr>
          <a:xfrm>
            <a:off x="182593" y="3099816"/>
            <a:ext cx="45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simulation tells 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A329-4DA7-DF83-BC69-B03B72A489AB}"/>
              </a:ext>
            </a:extLst>
          </p:cNvPr>
          <p:cNvSpPr txBox="1"/>
          <p:nvPr/>
        </p:nvSpPr>
        <p:spPr>
          <a:xfrm>
            <a:off x="301608" y="3991322"/>
            <a:ext cx="40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Beta_21 = 0.2455595259210124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0AA-F8C6-8CD5-091B-95CADAA08967}"/>
              </a:ext>
            </a:extLst>
          </p:cNvPr>
          <p:cNvSpPr txBox="1"/>
          <p:nvPr/>
        </p:nvSpPr>
        <p:spPr>
          <a:xfrm>
            <a:off x="255745" y="4445770"/>
            <a:ext cx="42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delta_beta = 0.013914358123656712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02854-859F-642A-5D49-FC1A4B7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1" y="4924341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17983-A994-11AC-2CC0-7C2DE397E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3" y="1147972"/>
            <a:ext cx="6349260" cy="4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F5-E762-2DF9-3E2D-B52620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368-858C-1370-47AA-1384B719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=4um</a:t>
            </a:r>
          </a:p>
          <a:p>
            <a:r>
              <a:rPr lang="en-US" dirty="0"/>
              <a:t>1.9um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3330-BB57-2A99-641D-01111572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29" y="166268"/>
            <a:ext cx="7842995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D62-2805-7E64-31E6-C2A830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11608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Long Anneal, @1064nm</a:t>
            </a:r>
            <a:br>
              <a:rPr lang="en-US" altLang="zh-CN" dirty="0"/>
            </a:br>
            <a:r>
              <a:rPr lang="en-US" altLang="zh-CN" dirty="0"/>
              <a:t>Without fitting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EF108-4BC4-DB59-AB67-E6B0ED8E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42" y="1603868"/>
            <a:ext cx="6853058" cy="4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3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1A01-E68A-12D1-ECDD-44075979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8507-8B41-3C00-2497-B3F6DD2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87"/>
            <a:ext cx="5966220" cy="484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B5E4F-4CE1-07B3-9D80-23AD36A7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61" y="838986"/>
            <a:ext cx="5966221" cy="484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F8196-FA83-C3C6-4025-837066CAF71B}"/>
              </a:ext>
            </a:extLst>
          </p:cNvPr>
          <p:cNvSpPr txBox="1"/>
          <p:nvPr/>
        </p:nvSpPr>
        <p:spPr>
          <a:xfrm>
            <a:off x="3862872" y="345233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hard to match momentum, skip gap 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D61E2-68A6-0233-E5CA-4AC022F23161}"/>
              </a:ext>
            </a:extLst>
          </p:cNvPr>
          <p:cNvSpPr txBox="1"/>
          <p:nvPr/>
        </p:nvSpPr>
        <p:spPr>
          <a:xfrm>
            <a:off x="9034272" y="166268"/>
            <a:ext cx="302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1.882um --- beta21</a:t>
            </a:r>
          </a:p>
          <a:p>
            <a:r>
              <a:rPr lang="en-US" dirty="0"/>
              <a:t>Change width, delta beta</a:t>
            </a:r>
          </a:p>
        </p:txBody>
      </p:sp>
    </p:spTree>
    <p:extLst>
      <p:ext uri="{BB962C8B-B14F-4D97-AF65-F5344CB8AC3E}">
        <p14:creationId xmlns:p14="http://schemas.microsoft.com/office/powerpoint/2010/main" val="256191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5886-5DB7-D18A-19FC-C435EAE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0" y="50754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Gap = 3.6um, still sensitive, but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CFA0-E558-8D9D-6445-090E77D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78"/>
            <a:ext cx="3862874" cy="313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73406-763D-BCBF-858B-7142A034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482413"/>
            <a:ext cx="3937518" cy="31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84725-7EDF-10B1-92FF-CC879DD1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830"/>
            <a:ext cx="3937518" cy="316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22E3D-7E6A-453E-EAFD-FE743E3F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4" y="3706340"/>
            <a:ext cx="3821411" cy="310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22368-40A2-DFE4-063F-C293C9DA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632" y="603384"/>
            <a:ext cx="3937518" cy="3162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E144D-F332-1AD7-B108-406BDAB26900}"/>
              </a:ext>
            </a:extLst>
          </p:cNvPr>
          <p:cNvGrpSpPr/>
          <p:nvPr/>
        </p:nvGrpSpPr>
        <p:grpSpPr>
          <a:xfrm>
            <a:off x="2039113" y="1216152"/>
            <a:ext cx="45719" cy="1618488"/>
            <a:chOff x="9354312" y="640080"/>
            <a:chExt cx="0" cy="868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BE1FA7-8F64-82B9-20E6-05857D362A90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21359F-A984-8126-E428-DA5E35BA7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0A7C48-6CDC-C8B2-98B4-D6E2B91EB515}"/>
              </a:ext>
            </a:extLst>
          </p:cNvPr>
          <p:cNvGrpSpPr/>
          <p:nvPr/>
        </p:nvGrpSpPr>
        <p:grpSpPr>
          <a:xfrm>
            <a:off x="2090929" y="4568952"/>
            <a:ext cx="67055" cy="1274064"/>
            <a:chOff x="9354312" y="640080"/>
            <a:chExt cx="0" cy="8686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96D52C-9D5E-CE06-F5F6-DC09E48CA52E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A958B-0DF7-A48A-722D-11247EEB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BCA37-6F3D-3545-8BA1-8A1B3347A242}"/>
              </a:ext>
            </a:extLst>
          </p:cNvPr>
          <p:cNvGrpSpPr/>
          <p:nvPr/>
        </p:nvGrpSpPr>
        <p:grpSpPr>
          <a:xfrm>
            <a:off x="6209491" y="4349496"/>
            <a:ext cx="45719" cy="1618488"/>
            <a:chOff x="9354312" y="640080"/>
            <a:chExt cx="0" cy="8686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22C0D5-CAB5-8FF6-BA4E-F29583767509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B01E0-1F2B-4E3A-C9AC-05A2E6301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A67E9-E0A8-0F8E-EA65-6EFCA8B994D3}"/>
              </a:ext>
            </a:extLst>
          </p:cNvPr>
          <p:cNvGrpSpPr/>
          <p:nvPr/>
        </p:nvGrpSpPr>
        <p:grpSpPr>
          <a:xfrm>
            <a:off x="10211515" y="1705751"/>
            <a:ext cx="45719" cy="957682"/>
            <a:chOff x="9354312" y="640080"/>
            <a:chExt cx="0" cy="8686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727CF6-A87C-0113-96C4-B35FBA2DB0A4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56F638-B491-848D-BE4D-91E32780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9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26365-3DB1-F75A-E61A-D110BB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0" y="307910"/>
            <a:ext cx="8072022" cy="655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952BF-8DB1-D68B-BC0C-B7F0E44C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6" y="1169684"/>
            <a:ext cx="3937518" cy="316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1EB0B-6E3A-9C7F-3ACF-796BE96E437C}"/>
              </a:ext>
            </a:extLst>
          </p:cNvPr>
          <p:cNvSpPr txBox="1"/>
          <p:nvPr/>
        </p:nvSpPr>
        <p:spPr>
          <a:xfrm>
            <a:off x="182593" y="231365"/>
            <a:ext cx="40327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is 0.005386158311011968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|β_21| is 0.18904083071175182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/ |β_21| = 0.028492036829994394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0315-0C05-19D4-6594-F544DFD1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" y="4363369"/>
            <a:ext cx="3278363" cy="2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964E-FAB0-A1CF-600E-5AB4D68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Gap=4.5um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BB9A-6860-A4E3-5EE7-D191330C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" y="928084"/>
            <a:ext cx="8072149" cy="5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382-2AA4-C8BD-D4C7-EB51533E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10570751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Is beta 21 sensitive to waveguide width +-1nm?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0AE-A1BE-A61C-5052-27EE0D5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4EB-D8B4-7012-179D-8F03D808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DDD0-B892-7ADD-956C-317429A2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Difficulty: find beta21 that is small</a:t>
            </a:r>
          </a:p>
          <a:p>
            <a:r>
              <a:rPr lang="en-US" dirty="0"/>
              <a:t>Find momentum conservation(width, gap) </a:t>
            </a:r>
          </a:p>
        </p:txBody>
      </p:sp>
    </p:spTree>
    <p:extLst>
      <p:ext uri="{BB962C8B-B14F-4D97-AF65-F5344CB8AC3E}">
        <p14:creationId xmlns:p14="http://schemas.microsoft.com/office/powerpoint/2010/main" val="3140685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B0A-9C46-7CDA-6817-20F7C09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11/12 Spherical Resonators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F34BC-AECE-9F6B-3D14-3121733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3" t="58" r="36002" b="184"/>
          <a:stretch/>
        </p:blipFill>
        <p:spPr>
          <a:xfrm>
            <a:off x="182593" y="666228"/>
            <a:ext cx="3734602" cy="5525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F3C0-EE4C-BA55-D88C-68BDD30AB943}"/>
              </a:ext>
            </a:extLst>
          </p:cNvPr>
          <p:cNvSpPr txBox="1"/>
          <p:nvPr/>
        </p:nvSpPr>
        <p:spPr>
          <a:xfrm>
            <a:off x="7979343" y="1260908"/>
            <a:ext cx="421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10um </a:t>
            </a:r>
          </a:p>
          <a:p>
            <a:r>
              <a:rPr lang="en-US" dirty="0"/>
              <a:t>1064</a:t>
            </a:r>
          </a:p>
          <a:p>
            <a:r>
              <a:rPr lang="en-US" dirty="0"/>
              <a:t>Infinitely high bending Q</a:t>
            </a:r>
          </a:p>
        </p:txBody>
      </p:sp>
    </p:spTree>
    <p:extLst>
      <p:ext uri="{BB962C8B-B14F-4D97-AF65-F5344CB8AC3E}">
        <p14:creationId xmlns:p14="http://schemas.microsoft.com/office/powerpoint/2010/main" val="251285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270-9641-427F-7256-49CA90E2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for anomalous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D79F-1A3C-E3C8-6AB4-5B4967CE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532, 780,1064</a:t>
            </a:r>
          </a:p>
          <a:p>
            <a:r>
              <a:rPr lang="en-US" dirty="0"/>
              <a:t>2um thick(except for 1550n, that’s 4um)</a:t>
            </a:r>
          </a:p>
          <a:p>
            <a:r>
              <a:rPr lang="en-US" dirty="0"/>
              <a:t>Diameter = 2mm/3mm</a:t>
            </a:r>
          </a:p>
          <a:p>
            <a:r>
              <a:rPr lang="en-US" dirty="0"/>
              <a:t>Fundamental modes(Need to test higher modes as well)</a:t>
            </a:r>
          </a:p>
          <a:p>
            <a:r>
              <a:rPr lang="en-US" dirty="0"/>
              <a:t>Could be air or silica cladding</a:t>
            </a:r>
          </a:p>
        </p:txBody>
      </p:sp>
    </p:spTree>
    <p:extLst>
      <p:ext uri="{BB962C8B-B14F-4D97-AF65-F5344CB8AC3E}">
        <p14:creationId xmlns:p14="http://schemas.microsoft.com/office/powerpoint/2010/main" val="2880131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06C4-1BB5-B479-9FE3-884F139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no fitting, 2%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05B6F7E-5785-7810-3C30-85D86F42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B9F07D-07DB-06D3-5585-F1246000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C32523-D5E6-C286-E223-9919DB7F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DEBED5CA-23B5-6AF4-8F70-A93BB59B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E031-8D4B-6902-2FD8-13808B75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fitting, 2%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8490D78-A03D-CFFB-D755-287C0D4C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91B3C136-7BC9-2A64-DEDC-DA5B0E9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2E07FC8D-F0FF-156E-85F8-A7D50F0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A466D2E5-72E8-A70D-69E2-3702FA16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051-45D3-97AC-B6D4-3383BFE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C7A6B-07EF-2A17-AF44-B9447670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5" y="801842"/>
            <a:ext cx="4709447" cy="3084358"/>
          </a:xfrm>
        </p:spPr>
        <p:txBody>
          <a:bodyPr/>
          <a:lstStyle/>
          <a:p>
            <a:r>
              <a:rPr lang="en-US" sz="2400" dirty="0"/>
              <a:t>Cross Section 4x12 um</a:t>
            </a:r>
          </a:p>
          <a:p>
            <a:r>
              <a:rPr lang="en-US" sz="2400" dirty="0"/>
              <a:t>Wavelength 460, 532, 780, 1060, 1550 nm </a:t>
            </a:r>
          </a:p>
          <a:p>
            <a:r>
              <a:rPr lang="en-US" sz="2400" dirty="0"/>
              <a:t>Core Material: 2% </a:t>
            </a:r>
            <a:r>
              <a:rPr lang="en-US" sz="2400" b="1" dirty="0"/>
              <a:t>Long</a:t>
            </a:r>
            <a:r>
              <a:rPr lang="en-US" sz="2400" dirty="0"/>
              <a:t> </a:t>
            </a:r>
            <a:r>
              <a:rPr lang="en-US" sz="2400" b="1" dirty="0"/>
              <a:t>anneal</a:t>
            </a:r>
          </a:p>
          <a:p>
            <a:r>
              <a:rPr lang="en-US" sz="2400" dirty="0"/>
              <a:t>Radius: Whatever captures 1B Q </a:t>
            </a:r>
          </a:p>
          <a:p>
            <a:r>
              <a:rPr lang="en-US" sz="2400" dirty="0"/>
              <a:t>Subject: </a:t>
            </a:r>
            <a:r>
              <a:rPr lang="en-US" sz="2400" b="1" dirty="0"/>
              <a:t>Bending Q</a:t>
            </a:r>
          </a:p>
          <a:p>
            <a:endParaRPr lang="en-US" dirty="0"/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AB535689-A0B3-41BA-7E54-23D231B9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2" y="120164"/>
            <a:ext cx="5774402" cy="341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5B71E-4C2B-1DCA-8C20-70D847C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36"/>
            <a:ext cx="5083747" cy="320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EDA6-B57D-2AEB-4C8D-1D1CBB781878}"/>
              </a:ext>
            </a:extLst>
          </p:cNvPr>
          <p:cNvSpPr txBox="1"/>
          <p:nvPr/>
        </p:nvSpPr>
        <p:spPr>
          <a:xfrm>
            <a:off x="995799" y="4163350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5E9EC-3D98-FC5C-D370-34C2C56ACAB5}"/>
              </a:ext>
            </a:extLst>
          </p:cNvPr>
          <p:cNvSpPr/>
          <p:nvPr/>
        </p:nvSpPr>
        <p:spPr>
          <a:xfrm>
            <a:off x="127119" y="4519966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500um thick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3C1E1-84B2-7B28-63D4-835759E9CF44}"/>
              </a:ext>
            </a:extLst>
          </p:cNvPr>
          <p:cNvSpPr/>
          <p:nvPr/>
        </p:nvSpPr>
        <p:spPr>
          <a:xfrm>
            <a:off x="2065647" y="3797590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4x12,2%,Air Clad</a:t>
            </a:r>
          </a:p>
        </p:txBody>
      </p:sp>
    </p:spTree>
    <p:extLst>
      <p:ext uri="{BB962C8B-B14F-4D97-AF65-F5344CB8AC3E}">
        <p14:creationId xmlns:p14="http://schemas.microsoft.com/office/powerpoint/2010/main" val="236976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16E-E158-C844-8257-58B8557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Radius = 1000um, 2um height, 1um width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BE70D5A-7BD4-FE77-0F67-A68D0A1A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15" y="1050510"/>
            <a:ext cx="6579924" cy="4934942"/>
          </a:xfr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5C58963-9AD0-A67E-FAC7-94E509C3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63" y="961529"/>
            <a:ext cx="6579923" cy="4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1469-F4F9-5733-E02D-69C3F8D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2024/12/09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6ED4-B497-E387-5718-CABC667D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 </a:t>
            </a:r>
          </a:p>
          <a:p>
            <a:r>
              <a:rPr lang="en-US" dirty="0"/>
              <a:t>2% as core</a:t>
            </a:r>
          </a:p>
          <a:p>
            <a:r>
              <a:rPr lang="en-US" dirty="0"/>
              <a:t>Air Clad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A2217-858E-D189-508E-571158D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50498"/>
            <a:ext cx="9866203" cy="554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57C85-2F2A-73CB-09C9-3A9371CC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6" y="1057874"/>
            <a:ext cx="3183320" cy="2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1318-FEF4-7CF0-241E-4E82A11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6EFF-97E4-4EA8-4852-FFA14CB6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26"/>
          <a:stretch/>
        </p:blipFill>
        <p:spPr>
          <a:xfrm>
            <a:off x="0" y="1057874"/>
            <a:ext cx="2464067" cy="4058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FBDC-7C5F-46DC-5328-E6AB3A93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8" y="1057874"/>
            <a:ext cx="2048161" cy="426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A659-FFD0-F47B-5959-09A8924D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2" y="1057875"/>
            <a:ext cx="2300485" cy="426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F62CC-22BB-91E7-8AA3-0C50F460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31" y="1057874"/>
            <a:ext cx="2233937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8BAE-C792-0351-734D-EF28B5B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6" y="34560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2025/1/25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5E2F3-7DB8-77C1-D40D-B144892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79"/>
            <a:ext cx="6158976" cy="499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12EB7-8265-B63C-938A-42B4CB6B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679"/>
            <a:ext cx="6096000" cy="148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17D98-900B-C4CD-A3B3-FBFCFFF2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3823"/>
            <a:ext cx="6096000" cy="159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E7044-10D0-BF08-E80F-BFC0094C1130}"/>
              </a:ext>
            </a:extLst>
          </p:cNvPr>
          <p:cNvSpPr txBox="1"/>
          <p:nvPr/>
        </p:nvSpPr>
        <p:spPr>
          <a:xfrm>
            <a:off x="2028060" y="1759157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17F0A-F90B-E706-376B-5ACA3D937EAA}"/>
              </a:ext>
            </a:extLst>
          </p:cNvPr>
          <p:cNvSpPr txBox="1"/>
          <p:nvPr/>
        </p:nvSpPr>
        <p:spPr>
          <a:xfrm>
            <a:off x="7074366" y="4933532"/>
            <a:ext cx="4590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z=8um.</a:t>
            </a:r>
          </a:p>
          <a:p>
            <a:r>
              <a:rPr lang="en-US" dirty="0"/>
              <a:t>2x10um PECVD Clad.@520nm</a:t>
            </a:r>
          </a:p>
          <a:p>
            <a:r>
              <a:rPr lang="en-US" dirty="0"/>
              <a:t>Laser Diode is modelled as elliptical gaussian</a:t>
            </a:r>
          </a:p>
          <a:p>
            <a:r>
              <a:rPr lang="en-US" dirty="0"/>
              <a:t>Divergence angle: x = 22deg, y=8deg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75B5-232B-BFC3-77A6-36CA10E6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976" y="3428967"/>
            <a:ext cx="6096000" cy="12576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C14D24-1C5B-BBC2-E7BC-B48B26C37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07" y="5532317"/>
            <a:ext cx="3391266" cy="1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3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EB5A-8916-20DB-7EA3-BBE43B2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 Z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529E7-C500-8E5E-4BE9-DA765E2C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9975"/>
            <a:ext cx="7253899" cy="5525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80678-EA8B-28ED-B320-0BFD13A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17" y="829975"/>
            <a:ext cx="5101883" cy="18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1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FD22-57E3-1CD4-EAC8-8A345DED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1550nm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6FE9-0927-6798-09F5-E742FD32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3"/>
            <a:ext cx="6713365" cy="449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01AA7-9E0D-47D4-A955-0E2E49E1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99" y="1257814"/>
            <a:ext cx="5439306" cy="4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358D-BD9D-A6BE-38E6-A02D73BB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1064nm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C198-EE45-BABC-AA09-3C55147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065"/>
            <a:ext cx="6532775" cy="437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A4A2-A559-6391-789D-1C13222C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1" y="1706380"/>
            <a:ext cx="5327922" cy="40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3807-E759-FA10-379A-7B829412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965nm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D5D4-9D7E-076C-51C7-BC47733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1" y="1400952"/>
            <a:ext cx="7076713" cy="47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91A04-7F5A-C479-6915-119294F5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12714"/>
            <a:ext cx="5138057" cy="3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D9D3-E300-377E-2D17-178D23A2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674E-9208-01A9-BC5D-C0D58B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6730"/>
            <a:ext cx="6885993" cy="4610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745D-E395-6687-9656-C5343A3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276730"/>
            <a:ext cx="531652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spsersion_2024_10_2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Dispsersion_2024_10_23</Template>
  <TotalTime>52782</TotalTime>
  <Words>1077</Words>
  <Application>Microsoft Office PowerPoint</Application>
  <PresentationFormat>Widescreen</PresentationFormat>
  <Paragraphs>184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Consolas</vt:lpstr>
      <vt:lpstr>Dispsersion_2024_10_23</vt:lpstr>
      <vt:lpstr>2024_10_21</vt:lpstr>
      <vt:lpstr>2% Unanneal, @1550nm Without fitting refractive index before simulation</vt:lpstr>
      <vt:lpstr>2% Unanneal, @1550nm Sellmeier fitting refractive index before simulation</vt:lpstr>
      <vt:lpstr>2% Long Anneal, @1064nm Without fitting</vt:lpstr>
      <vt:lpstr>2024_10_23</vt:lpstr>
      <vt:lpstr>1550nm</vt:lpstr>
      <vt:lpstr>1064nm</vt:lpstr>
      <vt:lpstr>965nm</vt:lpstr>
      <vt:lpstr>780nm</vt:lpstr>
      <vt:lpstr> 685nm</vt:lpstr>
      <vt:lpstr>532nm</vt:lpstr>
      <vt:lpstr>An example of reflection:</vt:lpstr>
      <vt:lpstr>PowerPoint Presentation</vt:lpstr>
      <vt:lpstr>E-field to the right Linear</vt:lpstr>
      <vt:lpstr>PowerPoint Presentation</vt:lpstr>
      <vt:lpstr>E-field Upward Linear</vt:lpstr>
      <vt:lpstr>E-field Upward Log</vt:lpstr>
      <vt:lpstr>Compare: @532nm, E-Right , Linear   2x2um(r=1000um) vs. 4x12um(r=1500um)  </vt:lpstr>
      <vt:lpstr>Compare: @532nm, E-Right , Log   2x2um(r=1000um) vs. 4x12um(r=1500um)  </vt:lpstr>
      <vt:lpstr>Compare: @532nm, E-Up, Linear   2x2um(r=1000um) vs. 4x12um(r=1500um)  </vt:lpstr>
      <vt:lpstr>Compare: @532nm, E-Up, Log   2x2um(r=1000um) vs. 4x12um(r=1500um)  </vt:lpstr>
      <vt:lpstr>PowerPoint Presentation</vt:lpstr>
      <vt:lpstr>PowerPoint Presentation</vt:lpstr>
      <vt:lpstr>780nm 3x2 clad and non clad r=1000um</vt:lpstr>
      <vt:lpstr>Cladding Device, 780, up and right have almost identical mode area so I only show one of them </vt:lpstr>
      <vt:lpstr>Air Cladding, Up and Right E-field have slightly different mode distribution</vt:lpstr>
      <vt:lpstr>2024_10_29</vt:lpstr>
      <vt:lpstr>3x2 um, 780nm, air clad dispersion</vt:lpstr>
      <vt:lpstr>2x2um, 532nm, air clad, dispersion, r=1000um</vt:lpstr>
      <vt:lpstr>PowerPoint Presentation</vt:lpstr>
      <vt:lpstr>Steps</vt:lpstr>
      <vt:lpstr>Get the FSR</vt:lpstr>
      <vt:lpstr>Based on Coupling Q</vt:lpstr>
      <vt:lpstr>Momentum and width </vt:lpstr>
      <vt:lpstr>Momentum and Gap Size</vt:lpstr>
      <vt:lpstr>Test FUck</vt:lpstr>
      <vt:lpstr>Test Fuck 2</vt:lpstr>
      <vt:lpstr>Based on Test Fuck2, get the couple Q</vt:lpstr>
      <vt:lpstr>Third Try</vt:lpstr>
      <vt:lpstr>Gap=4um</vt:lpstr>
      <vt:lpstr>Gap = 3.6um, still sensitive, but ok</vt:lpstr>
      <vt:lpstr>PowerPoint Presentation</vt:lpstr>
      <vt:lpstr>Gap=4.5um</vt:lpstr>
      <vt:lpstr>Is beta 21 sensitive to waveguide width +-1nm?</vt:lpstr>
      <vt:lpstr>PowerPoint Presentation</vt:lpstr>
      <vt:lpstr>11/12 Spherical Resonators</vt:lpstr>
      <vt:lpstr>Hunting for anomalous dispersion</vt:lpstr>
      <vt:lpstr>532 air clad r=1500um  no fitting, 2%</vt:lpstr>
      <vt:lpstr>532 air clad r=1500um  fitting, 2%</vt:lpstr>
      <vt:lpstr>Radius = 1000um, 2um height, 1um width</vt:lpstr>
      <vt:lpstr>2024/12/09</vt:lpstr>
      <vt:lpstr>980</vt:lpstr>
      <vt:lpstr>2025/1/25</vt:lpstr>
      <vt:lpstr>Long Z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Yan</dc:creator>
  <cp:lastModifiedBy>Eric Yan</cp:lastModifiedBy>
  <cp:revision>20</cp:revision>
  <cp:lastPrinted>2024-10-26T20:57:18Z</cp:lastPrinted>
  <dcterms:created xsi:type="dcterms:W3CDTF">2024-10-24T02:31:07Z</dcterms:created>
  <dcterms:modified xsi:type="dcterms:W3CDTF">2025-01-26T02:55:58Z</dcterms:modified>
</cp:coreProperties>
</file>